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8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9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0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2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3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4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61" r:id="rId6"/>
    <p:sldId id="288" r:id="rId7"/>
    <p:sldId id="281" r:id="rId8"/>
    <p:sldId id="282" r:id="rId9"/>
    <p:sldId id="2076138023" r:id="rId10"/>
    <p:sldId id="286" r:id="rId11"/>
    <p:sldId id="284" r:id="rId12"/>
    <p:sldId id="291" r:id="rId13"/>
    <p:sldId id="2076138022" r:id="rId14"/>
    <p:sldId id="292" r:id="rId15"/>
    <p:sldId id="285" r:id="rId16"/>
    <p:sldId id="289" r:id="rId17"/>
    <p:sldId id="290" r:id="rId18"/>
    <p:sldId id="283" r:id="rId19"/>
    <p:sldId id="287" r:id="rId20"/>
    <p:sldId id="293" r:id="rId21"/>
    <p:sldId id="280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84C6"/>
    <a:srgbClr val="2D326E"/>
    <a:srgbClr val="2590A3"/>
    <a:srgbClr val="A2CADF"/>
    <a:srgbClr val="6DB3E4"/>
    <a:srgbClr val="93C5DA"/>
    <a:srgbClr val="99CCCC"/>
    <a:srgbClr val="99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61"/>
    <p:restoredTop sz="94691"/>
  </p:normalViewPr>
  <p:slideViewPr>
    <p:cSldViewPr snapToGrid="0">
      <p:cViewPr varScale="1">
        <p:scale>
          <a:sx n="168" d="100"/>
          <a:sy n="168" d="100"/>
        </p:scale>
        <p:origin x="487" y="75"/>
      </p:cViewPr>
      <p:guideLst>
        <p:guide orient="horz" pos="16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2F302-A7C8-034E-97BB-FC8263E0348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ECF95-0BA1-6A41-BF58-BBB121C2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4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AEBFDE-86C7-4E86-9964-AC43992432EE}" type="datetimeFigureOut">
              <a:rPr lang="de-AT" smtClean="0"/>
              <a:t>29.06.2022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D5A78-5106-4F9F-8ACC-338C0BBDEEFA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89859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azure-automanage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D5A78-5106-4F9F-8ACC-338C0BBDEEFA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69155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376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182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0247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882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437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39209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5A78-5106-4F9F-8ACC-338C0BBDEEFA}" type="slidenum">
              <a:rPr lang="de-AT" smtClean="0"/>
              <a:t>18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28203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01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9039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0312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132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de-AT" dirty="0">
                <a:hlinkClick r:id="rId3"/>
              </a:rPr>
              <a:t>Azure Automanage | Microsoft Azure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167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8830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435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de-DE"/>
              <a:t>Microsoft </a:t>
            </a:r>
            <a:r>
              <a:rPr lang="de-DE" b="1"/>
              <a:t>Entwicklungskompetenz</a:t>
            </a:r>
            <a:endParaRPr lang="de-DE"/>
          </a:p>
        </p:txBody>
      </p:sp>
      <p:sp>
        <p:nvSpPr>
          <p:cNvPr id="4096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de-DE"/>
              <a:t>Microsoft  - vertraulich</a:t>
            </a:r>
          </a:p>
        </p:txBody>
      </p:sp>
      <p:sp>
        <p:nvSpPr>
          <p:cNvPr id="4096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CEDE57-F8FE-4B43-B511-2E9F76624F74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409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3" y="485775"/>
            <a:ext cx="6540500" cy="3679825"/>
          </a:xfrm>
          <a:ln/>
        </p:spPr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2296" y="4469337"/>
            <a:ext cx="6155842" cy="4959935"/>
          </a:xfrm>
          <a:noFill/>
          <a:ln/>
        </p:spPr>
        <p:txBody>
          <a:bodyPr/>
          <a:lstStyle/>
          <a:p>
            <a:pPr>
              <a:buFontTx/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5291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00339" y="797003"/>
            <a:ext cx="4508234" cy="2281863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accent1"/>
                </a:solidFill>
                <a:latin typeface="+mj-lt"/>
                <a:ea typeface="Segoe UI Historic" charset="0"/>
                <a:cs typeface="Segoe UI Historic" charset="0"/>
              </a:defRPr>
            </a:lvl1pPr>
          </a:lstStyle>
          <a:p>
            <a:r>
              <a: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&lt;Title session&gt;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00340" y="3221382"/>
            <a:ext cx="4508234" cy="957002"/>
          </a:xfrm>
        </p:spPr>
        <p:txBody>
          <a:bodyPr>
            <a:normAutofit/>
          </a:bodyPr>
          <a:lstStyle>
            <a:lvl1pPr marL="0" indent="0" algn="l">
              <a:buNone/>
              <a:defRPr sz="2400" i="0">
                <a:solidFill>
                  <a:schemeClr val="accent1"/>
                </a:solidFill>
                <a:latin typeface="+mj-lt"/>
                <a:cs typeface="Segoe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>
                <a:latin typeface="Segoe UI Light" panose="020B0502040204020203" pitchFamily="34" charset="0"/>
              </a:rPr>
              <a:t>&lt;Name speaker&gt;</a:t>
            </a:r>
          </a:p>
        </p:txBody>
      </p:sp>
      <p:sp>
        <p:nvSpPr>
          <p:cNvPr id="7" name="Subtitle 2"/>
          <p:cNvSpPr txBox="1">
            <a:spLocks/>
          </p:cNvSpPr>
          <p:nvPr userDrawn="1"/>
        </p:nvSpPr>
        <p:spPr>
          <a:xfrm>
            <a:off x="7812360" y="123478"/>
            <a:ext cx="1298042" cy="432048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tabLst/>
              <a:defRPr sz="2400" i="0" kern="1200">
                <a:solidFill>
                  <a:schemeClr val="accent1"/>
                </a:solidFill>
                <a:latin typeface="+mj-lt"/>
                <a:ea typeface="Segoe UI" panose="020B0502040204020203" pitchFamily="34" charset="0"/>
                <a:cs typeface="Segoe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chemeClr val="accent2"/>
              </a:buClr>
              <a:buSzPct val="125000"/>
              <a:buFont typeface="Lucida Grande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latin typeface="Segoe UI Light" panose="020B0502040204020203" pitchFamily="34" charset="0"/>
              </a:rPr>
              <a:t>@</a:t>
            </a:r>
            <a:r>
              <a:rPr lang="en-US" err="1">
                <a:latin typeface="Segoe UI Light" panose="020B0502040204020203" pitchFamily="34" charset="0"/>
              </a:rPr>
              <a:t>ExpertsLiveAT</a:t>
            </a:r>
            <a:endParaRPr lang="en-US">
              <a:latin typeface="Segoe UI Light" panose="020B0502040204020203" pitchFamily="34" charset="0"/>
            </a:endParaRPr>
          </a:p>
          <a:p>
            <a:pPr algn="r"/>
            <a:r>
              <a:rPr lang="en-US">
                <a:latin typeface="Segoe UI Light" panose="020B0502040204020203" pitchFamily="34" charset="0"/>
              </a:rPr>
              <a:t>#ExpertsLive</a:t>
            </a:r>
          </a:p>
        </p:txBody>
      </p:sp>
      <p:pic>
        <p:nvPicPr>
          <p:cNvPr id="1028" name="Picture 4" descr="http://www.expertslive.at/uploads/1/0/2/8/102898498/published/expertslive-austria.png?1491569439">
            <a:extLst>
              <a:ext uri="{FF2B5EF4-FFF2-40B4-BE49-F238E27FC236}">
                <a16:creationId xmlns:a16="http://schemas.microsoft.com/office/drawing/2014/main" id="{80C253F9-F81E-4502-9D8F-59F93A187F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031" y="4673484"/>
            <a:ext cx="1863457" cy="382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1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3660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79512" y="268675"/>
            <a:ext cx="8496176" cy="857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Segoe UI Light" panose="020B0502040204020203" pitchFamily="34" charset="0"/>
              </a:rPr>
              <a:t>&lt;Title&gt;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1211750"/>
            <a:ext cx="8496176" cy="2944176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&lt;Text&gt;</a:t>
            </a:r>
          </a:p>
        </p:txBody>
      </p:sp>
    </p:spTree>
    <p:extLst>
      <p:ext uri="{BB962C8B-B14F-4D97-AF65-F5344CB8AC3E}">
        <p14:creationId xmlns:p14="http://schemas.microsoft.com/office/powerpoint/2010/main" val="366500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8557" y="978477"/>
            <a:ext cx="4279159" cy="1591102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1E347F"/>
                </a:solidFill>
                <a:latin typeface="+mj-lt"/>
                <a:cs typeface="Segoe"/>
              </a:defRPr>
            </a:lvl1pPr>
          </a:lstStyle>
          <a:p>
            <a:r>
              <a: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&lt;Speaker Name&gt;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348557" y="2569579"/>
            <a:ext cx="4279159" cy="226863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  <a:latin typeface="Segoe Light"/>
                <a:cs typeface="Segoe Light"/>
              </a:defRPr>
            </a:lvl1pPr>
            <a:lvl2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2pPr>
            <a:lvl3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3pPr>
            <a:lvl4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4pPr>
            <a:lvl5pPr>
              <a:defRPr sz="2400">
                <a:solidFill>
                  <a:srgbClr val="FFFFFF"/>
                </a:solidFill>
                <a:latin typeface="Segoe Light"/>
                <a:cs typeface="Segoe Light"/>
              </a:defRPr>
            </a:lvl5pPr>
          </a:lstStyle>
          <a:p>
            <a:r>
              <a:rPr lang="en-US">
                <a:latin typeface="Segoe UI Light" panose="020B0502040204020203" pitchFamily="34" charset="0"/>
              </a:rPr>
              <a:t>&lt;short intro&gt;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4"/>
          </p:nvPr>
        </p:nvSpPr>
        <p:spPr>
          <a:xfrm>
            <a:off x="539751" y="978476"/>
            <a:ext cx="2573839" cy="2968491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44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692275" y="268288"/>
            <a:ext cx="6950828" cy="4627803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&lt;Image&gt;</a:t>
            </a:r>
          </a:p>
        </p:txBody>
      </p:sp>
    </p:spTree>
    <p:extLst>
      <p:ext uri="{BB962C8B-B14F-4D97-AF65-F5344CB8AC3E}">
        <p14:creationId xmlns:p14="http://schemas.microsoft.com/office/powerpoint/2010/main" val="222977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02224"/>
            <a:ext cx="8077200" cy="857250"/>
          </a:xfrm>
        </p:spPr>
        <p:txBody>
          <a:bodyPr anchor="ctr" anchorCtr="0"/>
          <a:lstStyle>
            <a:lvl1pPr algn="l" eaLnBrk="1" latinLnBrk="0" hangingPunct="1">
              <a:defRPr kumimoji="0" lang="de-DE"/>
            </a:lvl1pPr>
          </a:lstStyle>
          <a:p>
            <a:r>
              <a:rPr kumimoji="0" lang="de-DE"/>
              <a:t>Titelmasterformat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97310"/>
            <a:ext cx="8077200" cy="3223022"/>
          </a:xfrm>
        </p:spPr>
        <p:txBody>
          <a:bodyPr>
            <a:normAutofit/>
          </a:bodyPr>
          <a:lstStyle>
            <a:lvl1pPr eaLnBrk="1" latinLnBrk="0" hangingPunct="1">
              <a:defRPr kumimoji="0" lang="de-DE" sz="2400">
                <a:latin typeface="+mn-lt"/>
              </a:defRPr>
            </a:lvl1pPr>
            <a:lvl2pPr eaLnBrk="1" latinLnBrk="0" hangingPunct="1">
              <a:defRPr kumimoji="0" lang="de-DE" sz="2100">
                <a:latin typeface="+mn-lt"/>
              </a:defRPr>
            </a:lvl2pPr>
            <a:lvl3pPr eaLnBrk="1" latinLnBrk="0" hangingPunct="1">
              <a:defRPr kumimoji="0" lang="de-DE" sz="1800">
                <a:latin typeface="+mn-lt"/>
              </a:defRPr>
            </a:lvl3pPr>
            <a:lvl4pPr eaLnBrk="1" latinLnBrk="0" hangingPunct="1">
              <a:defRPr kumimoji="0" lang="de-DE" sz="1800">
                <a:latin typeface="+mn-lt"/>
              </a:defRPr>
            </a:lvl4pPr>
            <a:lvl5pPr eaLnBrk="1" latinLnBrk="0" hangingPunct="1">
              <a:defRPr kumimoji="0" lang="de-DE" sz="1800">
                <a:latin typeface="+mn-lt"/>
              </a:defRPr>
            </a:lvl5pPr>
          </a:lstStyle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5576" y="4666384"/>
            <a:ext cx="2057400" cy="274637"/>
          </a:xfrm>
          <a:prstGeom prst="rect">
            <a:avLst/>
          </a:prstGeom>
        </p:spPr>
        <p:txBody>
          <a:bodyPr/>
          <a:lstStyle/>
          <a:p>
            <a:fld id="{757B281C-5159-4971-8228-52B9A72E9ED2}" type="datetimeFigureOut">
              <a:pPr/>
              <a:t>29/06/2022</a:t>
            </a:fld>
            <a:endParaRPr kumimoji="0"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4767263"/>
            <a:ext cx="2133600" cy="273844"/>
          </a:xfrm>
        </p:spPr>
        <p:txBody>
          <a:bodyPr/>
          <a:lstStyle/>
          <a:p>
            <a:fld id="{33D6E5A2-EC83-451F-A719-9AC1370DD5CF}" type="slidenum">
              <a:pPr/>
              <a:t>‹#›</a:t>
            </a:fld>
            <a:endParaRPr kumimoji="0" lang="de-DE"/>
          </a:p>
        </p:txBody>
      </p:sp>
    </p:spTree>
    <p:extLst>
      <p:ext uri="{BB962C8B-B14F-4D97-AF65-F5344CB8AC3E}">
        <p14:creationId xmlns:p14="http://schemas.microsoft.com/office/powerpoint/2010/main" val="3337158329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9141286" cy="514349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92275" y="265497"/>
            <a:ext cx="6983413" cy="857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2275" y="1159977"/>
            <a:ext cx="6983413" cy="360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505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4" r:id="rId3"/>
    <p:sldLayoutId id="2147483650" r:id="rId4"/>
    <p:sldLayoutId id="2147483651" r:id="rId5"/>
    <p:sldLayoutId id="2147483658" r:id="rId6"/>
    <p:sldLayoutId id="2147483662" r:id="rId7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Segoe UI Light" panose="020B0502040204020203" pitchFamily="34" charset="0"/>
        </a:defRPr>
      </a:lvl1pPr>
    </p:titleStyle>
    <p:bodyStyle>
      <a:lvl1pPr marL="11112" indent="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None/>
        <a:tabLst/>
        <a:defRPr sz="3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8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4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2"/>
        </a:buClr>
        <a:buSzPct val="125000"/>
        <a:buFont typeface="Lucida Grande"/>
        <a:buChar char="■"/>
        <a:defRPr sz="2000" kern="1200">
          <a:solidFill>
            <a:srgbClr val="1E347F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9" userDrawn="1">
          <p15:clr>
            <a:srgbClr val="F26B43"/>
          </p15:clr>
        </p15:guide>
        <p15:guide id="2" pos="10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at/url?sa=i&amp;rct=j&amp;q=&amp;esrc=s&amp;source=images&amp;cd=&amp;cad=rja&amp;uact=8&amp;ved=0ahUKEwjW8smb1dvUAhVHQBQKHbmJCMkQjRwIBw&amp;url=https://de.wikipedia.org/wiki/Twitter&amp;psig=AFQjCNHQzDEcul807ncgLHSE3MnAEFND-Q&amp;ust=149857182026778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image" Target="../media/image16.jpe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image" Target="../media/image17.jpe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16.jpe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7" Type="http://schemas.openxmlformats.org/officeDocument/2006/relationships/image" Target="../media/image18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hyperlink" Target="https://hcicatalog.azurewebsites.net/#/" TargetMode="Externa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33.xml"/><Relationship Id="rId7" Type="http://schemas.openxmlformats.org/officeDocument/2006/relationships/image" Target="../media/image20.sv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22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image" Target="../media/image23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7" Type="http://schemas.openxmlformats.org/officeDocument/2006/relationships/image" Target="../media/image24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hyperlink" Target="https://hcicatalog.azurewebsites.net/#/" TargetMode="External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3.xml"/><Relationship Id="rId7" Type="http://schemas.openxmlformats.org/officeDocument/2006/relationships/hyperlink" Target="https://pixabay.com/de/service/license/" TargetMode="Externa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hyperlink" Target="https://pixabay/" TargetMode="Externa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8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hyperlink" Target="https://hcicatalog.azurewebsites.net/#/" TargetMode="Externa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image" Target="../media/image9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hyperlink" Target="https://hcicatalog.azurewebsites.net/#/" TargetMode="Externa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10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hyperlink" Target="https://hcicatalog.azurewebsites.net/#/" TargetMode="Externa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18.xml"/><Relationship Id="rId7" Type="http://schemas.openxmlformats.org/officeDocument/2006/relationships/image" Target="../media/image12.pn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411760" y="797003"/>
            <a:ext cx="5112568" cy="2281863"/>
          </a:xfrm>
        </p:spPr>
        <p:txBody>
          <a:bodyPr>
            <a:normAutofit/>
          </a:bodyPr>
          <a:lstStyle/>
          <a:p>
            <a:r>
              <a:rPr lang="de-DE" sz="2400" dirty="0"/>
              <a:t>Azure Stack HCI</a:t>
            </a:r>
            <a:br>
              <a:rPr lang="de-DE" sz="2400" dirty="0"/>
            </a:br>
            <a:r>
              <a:rPr lang="de-DE" sz="2400" dirty="0" err="1"/>
              <a:t>notes</a:t>
            </a:r>
            <a:r>
              <a:rPr lang="de-DE" sz="2400" dirty="0"/>
              <a:t> from the </a:t>
            </a:r>
            <a:r>
              <a:rPr lang="de-DE" sz="2400" dirty="0" err="1"/>
              <a:t>field</a:t>
            </a:r>
            <a:endParaRPr lang="en-US" sz="24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041830" y="2931790"/>
            <a:ext cx="4166744" cy="12465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Carsten Rachfahl, Cloud and Datacenter MVP and Azure MVP</a:t>
            </a:r>
          </a:p>
          <a:p>
            <a:r>
              <a:rPr lang="en-US" dirty="0"/>
              <a:t>www.hyper-v-server.de</a:t>
            </a:r>
          </a:p>
          <a:p>
            <a:r>
              <a:rPr lang="en-US" dirty="0"/>
              <a:t>   @hypervserver</a:t>
            </a:r>
          </a:p>
        </p:txBody>
      </p:sp>
      <p:pic>
        <p:nvPicPr>
          <p:cNvPr id="4" name="Picture 4" descr="Bildergebnis für twitter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795886"/>
            <a:ext cx="270030" cy="2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06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>
            <a:extLst>
              <a:ext uri="{FF2B5EF4-FFF2-40B4-BE49-F238E27FC236}">
                <a16:creationId xmlns:a16="http://schemas.microsoft.com/office/drawing/2014/main" id="{8ADC3AE2-58CB-4925-B8D7-6E6A9CD53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5" y="1295223"/>
            <a:ext cx="4670646" cy="384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770165" y="228842"/>
            <a:ext cx="8077200" cy="857250"/>
          </a:xfrm>
        </p:spPr>
        <p:txBody>
          <a:bodyPr>
            <a:normAutofit/>
          </a:bodyPr>
          <a:lstStyle/>
          <a:p>
            <a:r>
              <a:rPr lang="de-DE" dirty="0"/>
              <a:t>Stretched Cluster (2)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867072" y="1086092"/>
            <a:ext cx="4246753" cy="3642692"/>
          </a:xfrm>
        </p:spPr>
        <p:txBody>
          <a:bodyPr>
            <a:normAutofit fontScale="92500" lnSpcReduction="1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Probleme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Bugs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Application Support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AT" dirty="0"/>
              <a:t>Kein SDN Support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AT" dirty="0"/>
              <a:t>kein AKS Support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Virtual Disks nicht vergrösserbar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WAC Extension ist nicht komplett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Logfile Latenz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AT" dirty="0"/>
              <a:t>~ 7ms und mehr auf All-Flash Systemen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endParaRPr lang="de-A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de-A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de-AT" dirty="0"/>
          </a:p>
        </p:txBody>
      </p:sp>
      <p:pic>
        <p:nvPicPr>
          <p:cNvPr id="1026" name="CC40D3F6-EF9C-449B-B333-D710B6E1A919" descr="Vorträge-13.jpg">
            <a:extLst>
              <a:ext uri="{FF2B5EF4-FFF2-40B4-BE49-F238E27FC236}">
                <a16:creationId xmlns:a16="http://schemas.microsoft.com/office/drawing/2014/main" id="{0796A4AE-376E-6F01-24EF-43D0B9FF7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85" y="-7161173"/>
            <a:ext cx="4563057" cy="3227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43972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770165" y="228842"/>
            <a:ext cx="8077200" cy="857250"/>
          </a:xfrm>
        </p:spPr>
        <p:txBody>
          <a:bodyPr>
            <a:normAutofit/>
          </a:bodyPr>
          <a:lstStyle/>
          <a:p>
            <a:r>
              <a:rPr lang="de-DE" dirty="0"/>
              <a:t>Stretched Cluster (3)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867072" y="1086092"/>
            <a:ext cx="4246753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Probleme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Netzwerkanforderungen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AT" dirty="0"/>
              <a:t>Design für Metro Cluster 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AT" dirty="0"/>
              <a:t>für Campus Cluster Ziel weit überschossen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de-AT" dirty="0"/>
              <a:t>Kein RDMA Support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de-AT" dirty="0"/>
              <a:t>Jedes Netz muss geroutet werden</a:t>
            </a:r>
          </a:p>
          <a:p>
            <a:pPr lvl="1" indent="0">
              <a:buNone/>
            </a:pPr>
            <a:endParaRPr lang="de-AT" dirty="0"/>
          </a:p>
        </p:txBody>
      </p:sp>
      <p:pic>
        <p:nvPicPr>
          <p:cNvPr id="1026" name="CC40D3F6-EF9C-449B-B333-D710B6E1A919" descr="Vorträge-13.jpg">
            <a:extLst>
              <a:ext uri="{FF2B5EF4-FFF2-40B4-BE49-F238E27FC236}">
                <a16:creationId xmlns:a16="http://schemas.microsoft.com/office/drawing/2014/main" id="{0796A4AE-376E-6F01-24EF-43D0B9FF7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85" y="-7161173"/>
            <a:ext cx="4563057" cy="3227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258A528F-DC98-49EA-80DD-454E177B16BA" descr="Vorträge-14.jpg">
            <a:extLst>
              <a:ext uri="{FF2B5EF4-FFF2-40B4-BE49-F238E27FC236}">
                <a16:creationId xmlns:a16="http://schemas.microsoft.com/office/drawing/2014/main" id="{A88137DC-2398-3F61-865A-788A49B2E6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66"/>
          <a:stretch/>
        </p:blipFill>
        <p:spPr bwMode="auto">
          <a:xfrm>
            <a:off x="0" y="1875014"/>
            <a:ext cx="5478621" cy="3268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CC40D3F6-EF9C-449B-B333-D710B6E1A919">
            <a:extLst>
              <a:ext uri="{FF2B5EF4-FFF2-40B4-BE49-F238E27FC236}">
                <a16:creationId xmlns:a16="http://schemas.microsoft.com/office/drawing/2014/main" id="{665BE8AD-6BF2-771A-C648-42FF8943E2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66"/>
          <a:stretch/>
        </p:blipFill>
        <p:spPr bwMode="auto">
          <a:xfrm>
            <a:off x="0" y="1875015"/>
            <a:ext cx="5478621" cy="3268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8257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Neuerungen in 21H2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336287" y="1537804"/>
            <a:ext cx="4038137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Cluster DDA mit GPUs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 err="1"/>
              <a:t>Thin</a:t>
            </a:r>
            <a:r>
              <a:rPr lang="de-AT" dirty="0"/>
              <a:t> provisionierte Virtual Disk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Network ATC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Cluster werden ARC enables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Grafik 2">
            <a:hlinkClick r:id="rId6"/>
            <a:extLst>
              <a:ext uri="{FF2B5EF4-FFF2-40B4-BE49-F238E27FC236}">
                <a16:creationId xmlns:a16="http://schemas.microsoft.com/office/drawing/2014/main" id="{E5970073-CB66-0DA6-8C52-F855F266674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207" r="8207"/>
          <a:stretch/>
        </p:blipFill>
        <p:spPr>
          <a:xfrm>
            <a:off x="7084" y="1574800"/>
            <a:ext cx="4124649" cy="35687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94849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Single </a:t>
            </a:r>
            <a:r>
              <a:rPr lang="de-DE" dirty="0" err="1"/>
              <a:t>Node</a:t>
            </a:r>
            <a:r>
              <a:rPr lang="de-DE" dirty="0"/>
              <a:t> Cluster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706533" y="1195311"/>
            <a:ext cx="4460553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Ein Node Scenarios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Keine Vorteil beim Patchen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Redundanz nur im System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nur SSD und NVMe Device 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Heute kein Erweiterungspfad auf mehrere Knoten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C5DB8C8-4091-C705-B230-E95F6DE1B4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242175" y="1166586"/>
            <a:ext cx="3826736" cy="397691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5426A40-B97A-C0B0-C748-74CCA722083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322609" y="1165468"/>
            <a:ext cx="3821391" cy="39769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85379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Azure Virtual Desktop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931479" y="1141090"/>
            <a:ext cx="4038137" cy="3642692"/>
          </a:xfrm>
        </p:spPr>
        <p:txBody>
          <a:bodyPr>
            <a:normAutofit fontScale="92500" lnSpcReduction="1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AVD in Azure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Managed Service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Multiuser Windows 10 + Windows 11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Azure Stack HCI Preview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schnelle Disk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GPU Support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DE" dirty="0"/>
              <a:t>21H2 Cluster DDA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de-DE" dirty="0"/>
              <a:t>22H2 GPU Partitioning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Preise stehen leider noch aus </a:t>
            </a:r>
            <a:r>
              <a:rPr lang="de-DE" dirty="0">
                <a:sym typeface="Wingdings" panose="05000000000000000000" pitchFamily="2" charset="2"/>
              </a:rPr>
              <a:t></a:t>
            </a:r>
            <a:endParaRPr lang="de-DE" dirty="0"/>
          </a:p>
          <a:p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A8DEE9D-802D-16B8-4678-3050F2CA2F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827" y="925319"/>
            <a:ext cx="4038136" cy="40381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19218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Größten Blocker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903976" y="1159834"/>
            <a:ext cx="3820424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Lizensierung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Hyper-V und S2D ist umsonnst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Azure Stack HCI nicht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Realisierung</a:t>
            </a:r>
            <a:r>
              <a:rPr lang="en-US" dirty="0"/>
              <a:t> der </a:t>
            </a:r>
            <a:r>
              <a:rPr lang="en-US" dirty="0" err="1"/>
              <a:t>Mehrwerte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Support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ESU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Azure Benefits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2D42AF-F176-2994-070D-BEF67F21FD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7890" y="1057511"/>
            <a:ext cx="6128984" cy="40859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75778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Größten Blocker (2)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939785" y="1100564"/>
            <a:ext cx="4038137" cy="3642692"/>
          </a:xfrm>
        </p:spPr>
        <p:txBody>
          <a:bodyPr>
            <a:normAutofit fontScale="92500" lnSpcReduction="2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Netzwerk Verständnis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RDMA mit RoCE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Cluster Design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Stretched Cluster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Tooling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Core Console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Admin Center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Migration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Keine</a:t>
            </a:r>
            <a:r>
              <a:rPr lang="en-US" dirty="0"/>
              <a:t> Live Migration und Hyper-V Replica von Hyper-V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Tools</a:t>
            </a:r>
          </a:p>
        </p:txBody>
      </p:sp>
      <p:pic>
        <p:nvPicPr>
          <p:cNvPr id="3" name="Grafik 2">
            <a:hlinkClick r:id="rId6"/>
            <a:extLst>
              <a:ext uri="{FF2B5EF4-FFF2-40B4-BE49-F238E27FC236}">
                <a16:creationId xmlns:a16="http://schemas.microsoft.com/office/drawing/2014/main" id="{E5970073-CB66-0DA6-8C52-F855F266674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991"/>
          <a:stretch/>
        </p:blipFill>
        <p:spPr>
          <a:xfrm>
            <a:off x="0" y="1500809"/>
            <a:ext cx="4863493" cy="36426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80351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8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8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184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83BC2E-3B63-FA11-7BF0-19CDB5998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Q&amp;A</a:t>
            </a:r>
            <a:endParaRPr lang="en-DE" sz="6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CF8101-FA30-A2F8-7A86-A392EE2135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0148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768" y="265497"/>
            <a:ext cx="8748464" cy="755339"/>
          </a:xfrm>
        </p:spPr>
        <p:txBody>
          <a:bodyPr>
            <a:normAutofit fontScale="90000"/>
          </a:bodyPr>
          <a:lstStyle/>
          <a:p>
            <a:pPr algn="ctr"/>
            <a:r>
              <a:rPr lang="de-DE" err="1">
                <a:cs typeface="Segoe UI Light"/>
              </a:rPr>
              <a:t>Thanks</a:t>
            </a:r>
            <a:r>
              <a:rPr lang="de-DE">
                <a:cs typeface="Segoe UI Light"/>
              </a:rPr>
              <a:t> </a:t>
            </a:r>
            <a:r>
              <a:rPr lang="de-DE" err="1">
                <a:cs typeface="Segoe UI Light"/>
              </a:rPr>
              <a:t>to</a:t>
            </a:r>
            <a:r>
              <a:rPr lang="de-DE">
                <a:cs typeface="Segoe UI Light"/>
              </a:rPr>
              <a:t> </a:t>
            </a:r>
            <a:r>
              <a:rPr lang="de-DE" err="1">
                <a:cs typeface="Segoe UI Light"/>
              </a:rPr>
              <a:t>our</a:t>
            </a:r>
            <a:r>
              <a:rPr lang="de-DE">
                <a:cs typeface="Segoe UI Light"/>
              </a:rPr>
              <a:t> Sponsors!</a:t>
            </a:r>
            <a:endParaRPr lang="de-AT">
              <a:cs typeface="Segoe UI Ligh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611212-E295-4F73-8AD8-4D7D9202FEFB}"/>
              </a:ext>
            </a:extLst>
          </p:cNvPr>
          <p:cNvSpPr/>
          <p:nvPr/>
        </p:nvSpPr>
        <p:spPr>
          <a:xfrm>
            <a:off x="395536" y="980828"/>
            <a:ext cx="8352928" cy="1277875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45D681-5ADF-4C55-8A57-CD1FDEFDCA2F}"/>
              </a:ext>
            </a:extLst>
          </p:cNvPr>
          <p:cNvSpPr/>
          <p:nvPr/>
        </p:nvSpPr>
        <p:spPr>
          <a:xfrm>
            <a:off x="395536" y="2407356"/>
            <a:ext cx="8352928" cy="1012199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B1AC728-D6FB-4308-90A3-195C3CB78FE4}"/>
              </a:ext>
            </a:extLst>
          </p:cNvPr>
          <p:cNvSpPr/>
          <p:nvPr/>
        </p:nvSpPr>
        <p:spPr>
          <a:xfrm flipV="1">
            <a:off x="395537" y="3549228"/>
            <a:ext cx="8352928" cy="55288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9D97EC4C-5E37-4B9A-9B7D-81AB04078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592" y="636193"/>
            <a:ext cx="2756748" cy="1967143"/>
          </a:xfrm>
          <a:prstGeom prst="rect">
            <a:avLst/>
          </a:prstGeom>
        </p:spPr>
      </p:pic>
      <p:pic>
        <p:nvPicPr>
          <p:cNvPr id="13" name="Grafik 13">
            <a:extLst>
              <a:ext uri="{FF2B5EF4-FFF2-40B4-BE49-F238E27FC236}">
                <a16:creationId xmlns:a16="http://schemas.microsoft.com/office/drawing/2014/main" id="{654CE239-20B7-4D5C-AEED-B8720F8272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92" t="33003" r="11798" b="25410"/>
          <a:stretch/>
        </p:blipFill>
        <p:spPr>
          <a:xfrm>
            <a:off x="1058222" y="2533402"/>
            <a:ext cx="1692334" cy="780379"/>
          </a:xfrm>
          <a:prstGeom prst="rect">
            <a:avLst/>
          </a:prstGeom>
        </p:spPr>
      </p:pic>
      <p:pic>
        <p:nvPicPr>
          <p:cNvPr id="16" name="Grafik 17">
            <a:extLst>
              <a:ext uri="{FF2B5EF4-FFF2-40B4-BE49-F238E27FC236}">
                <a16:creationId xmlns:a16="http://schemas.microsoft.com/office/drawing/2014/main" id="{4C5C06DB-8345-4CB7-836F-3F64D4ABD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5232" y="3355344"/>
            <a:ext cx="2159277" cy="1073427"/>
          </a:xfrm>
          <a:prstGeom prst="rect">
            <a:avLst/>
          </a:prstGeom>
        </p:spPr>
      </p:pic>
      <p:pic>
        <p:nvPicPr>
          <p:cNvPr id="6" name="Grafik 9" descr="Ein Bild, das Zeichnung, Geschirr, Teller enthält.&#10;&#10;Beschreibung automatisch generiert.">
            <a:extLst>
              <a:ext uri="{FF2B5EF4-FFF2-40B4-BE49-F238E27FC236}">
                <a16:creationId xmlns:a16="http://schemas.microsoft.com/office/drawing/2014/main" id="{C664FA64-871B-4897-AF9C-5AC55D4117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3746" y="2598858"/>
            <a:ext cx="1507581" cy="651396"/>
          </a:xfrm>
          <a:prstGeom prst="rect">
            <a:avLst/>
          </a:prstGeom>
        </p:spPr>
      </p:pic>
      <p:pic>
        <p:nvPicPr>
          <p:cNvPr id="5" name="Grafik 7">
            <a:extLst>
              <a:ext uri="{FF2B5EF4-FFF2-40B4-BE49-F238E27FC236}">
                <a16:creationId xmlns:a16="http://schemas.microsoft.com/office/drawing/2014/main" id="{B88374A1-6F30-48CB-BC53-91236D4797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2164" y="601838"/>
            <a:ext cx="4614935" cy="2068329"/>
          </a:xfrm>
          <a:prstGeom prst="rect">
            <a:avLst/>
          </a:prstGeom>
        </p:spPr>
      </p:pic>
      <p:pic>
        <p:nvPicPr>
          <p:cNvPr id="14" name="Grafik 5">
            <a:extLst>
              <a:ext uri="{FF2B5EF4-FFF2-40B4-BE49-F238E27FC236}">
                <a16:creationId xmlns:a16="http://schemas.microsoft.com/office/drawing/2014/main" id="{F9C10432-3693-4462-93F5-308C7B6E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782" y="3273836"/>
            <a:ext cx="1548849" cy="11036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AEAA8DF-A4AC-8F44-9B38-C08985FEC1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8133" y="2596930"/>
            <a:ext cx="1740320" cy="65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Grund dieser Präsentation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845469" y="985854"/>
            <a:ext cx="4239990" cy="3642692"/>
          </a:xfrm>
        </p:spPr>
        <p:txBody>
          <a:bodyPr>
            <a:normAutofit fontScale="92500" lnSpcReduction="2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Seit 18 Monate gibt’s Azure Stack HCI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dirty="0"/>
              <a:t>Zeit für einen Status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Nach etlichen Implementierungen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DE" dirty="0"/>
              <a:t>Nach vielen Schulungen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DE" sz="2100" dirty="0"/>
              <a:t>Alle Bilder sind von </a:t>
            </a:r>
            <a:r>
              <a:rPr lang="de-DE" sz="21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Pixabay</a:t>
            </a:r>
            <a:r>
              <a:rPr lang="de-DE" sz="2100" dirty="0"/>
              <a:t> oder Microsoft und zur Zeit der Präsentation 29.6.2022 frei zu Benutzen </a:t>
            </a:r>
            <a:r>
              <a:rPr lang="de-DE" sz="21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de-DE" sz="2100" dirty="0"/>
          </a:p>
          <a:p>
            <a:pPr marL="354012" indent="-34290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C5DB8C8-4091-C705-B230-E95F6DE1B4C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9990" y="1013142"/>
            <a:ext cx="4835479" cy="41303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7108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Generelles Interesse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900486" y="1165468"/>
            <a:ext cx="4239990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Interesse im Markt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Adoption steigt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PowerKurs Belegung ~50%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Implementierungen</a:t>
            </a:r>
            <a:br>
              <a:rPr lang="de-AT" dirty="0"/>
            </a:br>
            <a:r>
              <a:rPr lang="de-AT" dirty="0"/>
              <a:t>&gt; 50%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C5DB8C8-4091-C705-B230-E95F6DE1B4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7086" y="1166586"/>
            <a:ext cx="3976914" cy="39769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75792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Microsoft Förderung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5420670" y="1298584"/>
            <a:ext cx="3470654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Microsoft fördert PoC und Implementierung mit einem “Booster Program”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>
                <a:hlinkClick r:id="rId6"/>
              </a:rPr>
              <a:t>Azure Stack HCI Solutions | Microsoft (hcicatalog.azurewebsites.net)</a:t>
            </a:r>
            <a:endParaRPr lang="de-AT" dirty="0"/>
          </a:p>
        </p:txBody>
      </p:sp>
      <p:pic>
        <p:nvPicPr>
          <p:cNvPr id="3" name="Grafik 2">
            <a:hlinkClick r:id="rId6"/>
            <a:extLst>
              <a:ext uri="{FF2B5EF4-FFF2-40B4-BE49-F238E27FC236}">
                <a16:creationId xmlns:a16="http://schemas.microsoft.com/office/drawing/2014/main" id="{E5970073-CB66-0DA6-8C52-F855F26667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762" y="1352885"/>
            <a:ext cx="5288131" cy="395129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52575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Azure Integration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791549" y="1117362"/>
            <a:ext cx="4038137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Monitoring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Insight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WAC in Azure</a:t>
            </a:r>
          </a:p>
        </p:txBody>
      </p:sp>
      <p:pic>
        <p:nvPicPr>
          <p:cNvPr id="3" name="Grafik 2">
            <a:hlinkClick r:id="rId6"/>
            <a:extLst>
              <a:ext uri="{FF2B5EF4-FFF2-40B4-BE49-F238E27FC236}">
                <a16:creationId xmlns:a16="http://schemas.microsoft.com/office/drawing/2014/main" id="{E5970073-CB66-0DA6-8C52-F855F266674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565" r="5565"/>
          <a:stretch/>
        </p:blipFill>
        <p:spPr>
          <a:xfrm>
            <a:off x="3804591" y="1153886"/>
            <a:ext cx="5339410" cy="39896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5601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83BC2E-3B63-FA11-7BF0-19CDB5998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Demo</a:t>
            </a:r>
            <a:endParaRPr lang="en-DE" sz="6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CF8101-FA30-A2F8-7A86-A392EE2135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4823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Azure Integration (2)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923838" y="996941"/>
            <a:ext cx="4038137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Windows Server 2022 Datacenter Azure Edition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Besser </a:t>
            </a:r>
            <a:r>
              <a:rPr lang="en-US" dirty="0" err="1"/>
              <a:t>als</a:t>
            </a:r>
            <a:r>
              <a:rPr lang="en-US" dirty="0"/>
              <a:t> on-Premise </a:t>
            </a:r>
            <a:r>
              <a:rPr lang="en-US" dirty="0" err="1"/>
              <a:t>Lizenz</a:t>
            </a:r>
            <a:endParaRPr lang="en-US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dirty="0"/>
              <a:t>SMB over QUIC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dirty="0" err="1"/>
              <a:t>Automanage</a:t>
            </a:r>
            <a:endParaRPr lang="en-US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dirty="0" err="1"/>
              <a:t>Hotpatching</a:t>
            </a:r>
            <a:endParaRPr lang="en-US" dirty="0"/>
          </a:p>
          <a:p>
            <a:endParaRPr lang="en-US" dirty="0"/>
          </a:p>
        </p:txBody>
      </p:sp>
      <p:pic>
        <p:nvPicPr>
          <p:cNvPr id="3" name="Grafik 2">
            <a:hlinkClick r:id="rId6"/>
            <a:extLst>
              <a:ext uri="{FF2B5EF4-FFF2-40B4-BE49-F238E27FC236}">
                <a16:creationId xmlns:a16="http://schemas.microsoft.com/office/drawing/2014/main" id="{E5970073-CB66-0DA6-8C52-F855F266674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495" r="5495"/>
          <a:stretch/>
        </p:blipFill>
        <p:spPr>
          <a:xfrm>
            <a:off x="-612389" y="996941"/>
            <a:ext cx="5536227" cy="41465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33292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/>
              <a:t>Switch </a:t>
            </a:r>
            <a:r>
              <a:rPr lang="de-DE" dirty="0" err="1"/>
              <a:t>Less</a:t>
            </a:r>
            <a:endParaRPr lang="de-DE" dirty="0"/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408917" y="977091"/>
            <a:ext cx="4064832" cy="3642692"/>
          </a:xfrm>
        </p:spPr>
        <p:txBody>
          <a:bodyPr>
            <a:normAutofit lnSpcReduction="10000"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Switchless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populär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bei</a:t>
            </a:r>
            <a:r>
              <a:rPr lang="en-US" dirty="0"/>
              <a:t> 2 </a:t>
            </a:r>
            <a:r>
              <a:rPr lang="en-US" dirty="0" err="1"/>
              <a:t>Knoten</a:t>
            </a:r>
            <a:r>
              <a:rPr lang="en-US" dirty="0"/>
              <a:t> normal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bei</a:t>
            </a:r>
            <a:r>
              <a:rPr lang="en-US" dirty="0"/>
              <a:t> 3 </a:t>
            </a:r>
            <a:r>
              <a:rPr lang="en-US" dirty="0" err="1"/>
              <a:t>Knoten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vereinzelt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4 </a:t>
            </a:r>
            <a:r>
              <a:rPr lang="en-US" dirty="0" err="1"/>
              <a:t>Knoten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und </a:t>
            </a:r>
            <a:r>
              <a:rPr lang="en-US" dirty="0" err="1"/>
              <a:t>bei</a:t>
            </a:r>
            <a:r>
              <a:rPr lang="en-US" dirty="0"/>
              <a:t> Stretched Cluster (pro Site)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r>
              <a:rPr lang="en-US" dirty="0"/>
              <a:t>Problem (</a:t>
            </a:r>
            <a:r>
              <a:rPr lang="en-US" dirty="0" err="1"/>
              <a:t>noch</a:t>
            </a:r>
            <a:r>
              <a:rPr lang="en-US" dirty="0"/>
              <a:t>?)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30 bis 60 </a:t>
            </a:r>
            <a:r>
              <a:rPr lang="en-US" dirty="0" err="1"/>
              <a:t>Sekunden</a:t>
            </a:r>
            <a:r>
              <a:rPr lang="en-US" dirty="0"/>
              <a:t> </a:t>
            </a:r>
            <a:r>
              <a:rPr lang="en-US" dirty="0" err="1"/>
              <a:t>Verzögerung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Live Migration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92C16-44F3-550E-FFE3-087A773CC0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064892"/>
            <a:ext cx="3790545" cy="40786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C7AC95-9B3C-6182-3169-CEBFDF06AF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20" r="42"/>
          <a:stretch/>
        </p:blipFill>
        <p:spPr>
          <a:xfrm>
            <a:off x="0" y="1083095"/>
            <a:ext cx="4365781" cy="40604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E224E4-7FE5-D79D-B1DC-BDE3E975E5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068315"/>
            <a:ext cx="4365781" cy="40717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38087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8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8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8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Stretched</a:t>
            </a:r>
            <a:r>
              <a:rPr lang="de-DE" dirty="0"/>
              <a:t> Cluster</a:t>
            </a:r>
          </a:p>
        </p:txBody>
      </p:sp>
      <p:sp>
        <p:nvSpPr>
          <p:cNvPr id="618499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505770" y="1174583"/>
            <a:ext cx="4578553" cy="3642692"/>
          </a:xfrm>
        </p:spPr>
        <p:txBody>
          <a:bodyPr>
            <a:normAutofit/>
          </a:bodyPr>
          <a:lstStyle/>
          <a:p>
            <a:pPr marL="354012" indent="-342900">
              <a:buFont typeface="Arial" panose="020B0604020202020204" pitchFamily="34" charset="0"/>
              <a:buChar char="•"/>
            </a:pPr>
            <a:r>
              <a:rPr lang="de-AT" dirty="0"/>
              <a:t>Vorteile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Großes Interesse (zumindest in Deutschland)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Support von asynchrone und synchrone Storage Replica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de-AT" dirty="0"/>
              <a:t>Campus Cluster und Metro Cluster möglich</a:t>
            </a:r>
          </a:p>
          <a:p>
            <a:pPr marL="354012" indent="-342900">
              <a:buFont typeface="Arial" panose="020B0604020202020204" pitchFamily="34" charset="0"/>
              <a:buChar char="•"/>
            </a:pPr>
            <a:endParaRPr lang="de-AT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F0281D51-3C41-A83D-0B6C-19E8425D7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726" y="1413753"/>
            <a:ext cx="4066074" cy="340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85245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8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8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8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8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OOKFAmQ6LnTdkKqqzhwoax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PQogmzKvTp1YV9ymQ2Z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Cm1higbyIl35Abad2Rjv"/>
</p:tagLst>
</file>

<file path=ppt/theme/theme1.xml><?xml version="1.0" encoding="utf-8"?>
<a:theme xmlns:a="http://schemas.openxmlformats.org/drawingml/2006/main" name="Master">
  <a:themeElements>
    <a:clrScheme name="Benutzerdefiniert 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1E347F"/>
      </a:accent1>
      <a:accent2>
        <a:srgbClr val="00B5EE"/>
      </a:accent2>
      <a:accent3>
        <a:srgbClr val="0088D2"/>
      </a:accent3>
      <a:accent4>
        <a:srgbClr val="0091A4"/>
      </a:accent4>
      <a:accent5>
        <a:srgbClr val="7AC6DD"/>
      </a:accent5>
      <a:accent6>
        <a:srgbClr val="BDE2EA"/>
      </a:accent6>
      <a:hlink>
        <a:srgbClr val="2FE6FF"/>
      </a:hlink>
      <a:folHlink>
        <a:srgbClr val="35A8CB"/>
      </a:folHlink>
    </a:clrScheme>
    <a:fontScheme name="Aangepast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CBB20146-5ADC-4701-A441-998FA436772A}" vid="{D9246F2C-F8D2-4A74-B5B2-2E1E421C4F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2C2688FBF9CA64CB792AC33F0688191" ma:contentTypeVersion="12" ma:contentTypeDescription="Ein neues Dokument erstellen." ma:contentTypeScope="" ma:versionID="b97e3068112ec358e032290c3c8ee1ec">
  <xsd:schema xmlns:xsd="http://www.w3.org/2001/XMLSchema" xmlns:xs="http://www.w3.org/2001/XMLSchema" xmlns:p="http://schemas.microsoft.com/office/2006/metadata/properties" xmlns:ns2="577fbb8d-fe09-4934-bc7c-2f9049c9df10" xmlns:ns3="72c3f8bc-eae7-4d3a-a749-558cc493be35" targetNamespace="http://schemas.microsoft.com/office/2006/metadata/properties" ma:root="true" ma:fieldsID="8b9e5af6263a8cfd51663f604a9d8d5f" ns2:_="" ns3:_="">
    <xsd:import namespace="577fbb8d-fe09-4934-bc7c-2f9049c9df10"/>
    <xsd:import namespace="72c3f8bc-eae7-4d3a-a749-558cc493be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fbb8d-fe09-4934-bc7c-2f9049c9df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c3f8bc-eae7-4d3a-a749-558cc493be35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6548BFB-CF8F-497A-8152-7F17F8A19C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CCA87D-EC49-4B02-8D68-154EE94F9A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fbb8d-fe09-4934-bc7c-2f9049c9df10"/>
    <ds:schemaRef ds:uri="72c3f8bc-eae7-4d3a-a749-558cc493be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2D1080-F3FC-43B1-937B-A7A4FEC477E0}">
  <ds:schemaRefs>
    <ds:schemaRef ds:uri="577fbb8d-fe09-4934-bc7c-2f9049c9df10"/>
    <ds:schemaRef ds:uri="72c3f8bc-eae7-4d3a-a749-558cc493be3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Experts Live</Template>
  <TotalTime>520</TotalTime>
  <Words>478</Words>
  <Application>Microsoft Office PowerPoint</Application>
  <PresentationFormat>On-screen Show (16:9)</PresentationFormat>
  <Paragraphs>151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Lucida Grande</vt:lpstr>
      <vt:lpstr>Segoe Light</vt:lpstr>
      <vt:lpstr>Segoe UI</vt:lpstr>
      <vt:lpstr>Segoe UI Light</vt:lpstr>
      <vt:lpstr>Master</vt:lpstr>
      <vt:lpstr>Azure Stack HCI notes from the field</vt:lpstr>
      <vt:lpstr>Grund dieser Präsentation</vt:lpstr>
      <vt:lpstr>Generelles Interesse</vt:lpstr>
      <vt:lpstr>Microsoft Förderung</vt:lpstr>
      <vt:lpstr>Azure Integration</vt:lpstr>
      <vt:lpstr>Demo</vt:lpstr>
      <vt:lpstr>Azure Integration (2)</vt:lpstr>
      <vt:lpstr>Switch Less</vt:lpstr>
      <vt:lpstr>Stretched Cluster</vt:lpstr>
      <vt:lpstr>Stretched Cluster (2)</vt:lpstr>
      <vt:lpstr>Stretched Cluster (3)</vt:lpstr>
      <vt:lpstr>Neuerungen in 21H2</vt:lpstr>
      <vt:lpstr>Single Node Cluster</vt:lpstr>
      <vt:lpstr>Azure Virtual Desktop</vt:lpstr>
      <vt:lpstr>Größten Blocker</vt:lpstr>
      <vt:lpstr>Größten Blocker (2)</vt:lpstr>
      <vt:lpstr>Q&amp;A</vt:lpstr>
      <vt:lpstr>Thanks to our Sponsors!</vt:lpstr>
    </vt:vector>
  </TitlesOfParts>
  <Company>Taco van Gerven grafisch ontwerper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Subtitle</dc:title>
  <dc:creator>Patrick Wahlmüller</dc:creator>
  <cp:lastModifiedBy>Carsten Rachfahl</cp:lastModifiedBy>
  <cp:revision>34</cp:revision>
  <dcterms:created xsi:type="dcterms:W3CDTF">2017-06-26T15:34:29Z</dcterms:created>
  <dcterms:modified xsi:type="dcterms:W3CDTF">2022-06-29T15:47:41Z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0x01010092C2688FBF9CA64CB792AC33F0688191</vt:lpwstr>
  </property>
</Properties>
</file>

<file path=docProps/thumbnail.jpeg>
</file>